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0" r:id="rId2"/>
    <p:sldId id="266" r:id="rId3"/>
    <p:sldId id="276" r:id="rId4"/>
    <p:sldId id="274" r:id="rId5"/>
    <p:sldId id="262" r:id="rId6"/>
    <p:sldId id="268" r:id="rId7"/>
    <p:sldId id="267" r:id="rId8"/>
    <p:sldId id="280" r:id="rId9"/>
    <p:sldId id="259" r:id="rId10"/>
    <p:sldId id="269" r:id="rId11"/>
    <p:sldId id="275" r:id="rId12"/>
    <p:sldId id="271" r:id="rId13"/>
    <p:sldId id="258" r:id="rId14"/>
    <p:sldId id="257" r:id="rId15"/>
    <p:sldId id="256" r:id="rId16"/>
    <p:sldId id="278" r:id="rId17"/>
    <p:sldId id="279" r:id="rId18"/>
    <p:sldId id="277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4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2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48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04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852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12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129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59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7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97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28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01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9FFFC-B324-BB4B-9C83-EABEBC5C491E}" type="datetimeFigureOut">
              <a:rPr lang="fr-FR" smtClean="0"/>
              <a:t>14/01/14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CB467-3E2A-0740-B8A4-660FECAFD5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77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mise en perspective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75" y="0"/>
            <a:ext cx="5867400" cy="70235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64684" y="855226"/>
            <a:ext cx="3079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Eurostile"/>
                <a:cs typeface="Eurostile"/>
              </a:rPr>
              <a:t>S</a:t>
            </a:r>
            <a:r>
              <a:rPr lang="fr-FR" sz="1200" dirty="0" smtClean="0">
                <a:latin typeface="Eurostile"/>
                <a:cs typeface="Eurostile"/>
              </a:rPr>
              <a:t>ur ce logiciel opérationnel en son temps, </a:t>
            </a:r>
          </a:p>
          <a:p>
            <a:r>
              <a:rPr lang="fr-FR" sz="1200" dirty="0" smtClean="0">
                <a:latin typeface="Eurostile"/>
                <a:cs typeface="Eurostile"/>
              </a:rPr>
              <a:t>cette </a:t>
            </a:r>
            <a:r>
              <a:rPr lang="fr-FR" sz="1200" dirty="0">
                <a:latin typeface="Eurostile"/>
                <a:cs typeface="Eurostile"/>
              </a:rPr>
              <a:t>présentation a fait </a:t>
            </a:r>
            <a:r>
              <a:rPr lang="fr-FR" sz="1200" dirty="0" smtClean="0">
                <a:latin typeface="Eurostile"/>
                <a:cs typeface="Eurostile"/>
              </a:rPr>
              <a:t>l’objet</a:t>
            </a:r>
            <a:r>
              <a:rPr lang="fr-FR" sz="1200" dirty="0">
                <a:latin typeface="Eurostile"/>
                <a:cs typeface="Eurostile"/>
              </a:rPr>
              <a:t> </a:t>
            </a:r>
            <a:r>
              <a:rPr lang="fr-FR" sz="1200" dirty="0" smtClean="0">
                <a:latin typeface="Eurostile"/>
                <a:cs typeface="Eurostile"/>
              </a:rPr>
              <a:t>de la simulation en temps réel du fonctionnement d’une  usine sidérurgique à froid spécialisée dans la fabrication de produits plats, pour l’essentiel vers l’automobile</a:t>
            </a:r>
          </a:p>
        </p:txBody>
      </p:sp>
    </p:spTree>
    <p:extLst>
      <p:ext uri="{BB962C8B-B14F-4D97-AF65-F5344CB8AC3E}">
        <p14:creationId xmlns:p14="http://schemas.microsoft.com/office/powerpoint/2010/main" val="756035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7500" y="5930900"/>
            <a:ext cx="8662896" cy="571500"/>
          </a:xfrm>
        </p:spPr>
        <p:txBody>
          <a:bodyPr>
            <a:no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5 - DMFCVMO1, DMFCVMO2, DMFCVMO3, DMFCVMO4   : flux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de </a:t>
            </a: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coûts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vers </a:t>
            </a: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Moniteur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  <p:pic>
        <p:nvPicPr>
          <p:cNvPr id="4" name="Image 3" descr="DMFCVMO1 flux de coûts vers Moniteu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93700"/>
            <a:ext cx="9133047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57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134" y="6038409"/>
            <a:ext cx="8570171" cy="570150"/>
          </a:xfrm>
        </p:spPr>
        <p:txBody>
          <a:bodyPr>
            <a:norm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6 – DMFVVMO1, DMFVVMO2, DMFVVMO3, DMFVVMO4 : flux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de valeurs vers moniteur </a:t>
            </a:r>
          </a:p>
        </p:txBody>
      </p:sp>
      <p:pic>
        <p:nvPicPr>
          <p:cNvPr id="4" name="Image 3" descr="DMFVVMO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770531"/>
            <a:ext cx="88011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13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083300"/>
            <a:ext cx="8229600" cy="554038"/>
          </a:xfrm>
        </p:spPr>
        <p:txBody>
          <a:bodyPr>
            <a:norm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7 – DMFVVCG </a:t>
            </a:r>
            <a:r>
              <a:rPr lang="fr-FR" sz="2000" dirty="0">
                <a:solidFill>
                  <a:srgbClr val="FF0000"/>
                </a:solidFill>
              </a:rPr>
              <a:t>:</a:t>
            </a:r>
            <a:r>
              <a:rPr lang="fr-FR" sz="2000" dirty="0" smtClean="0"/>
              <a:t> </a:t>
            </a:r>
            <a:r>
              <a:rPr lang="fr-FR" sz="2000" dirty="0">
                <a:solidFill>
                  <a:srgbClr val="FF0000"/>
                </a:solidFill>
              </a:rPr>
              <a:t>g</a:t>
            </a:r>
            <a:r>
              <a:rPr lang="fr-FR" sz="2000" dirty="0" smtClean="0">
                <a:solidFill>
                  <a:srgbClr val="FF0000"/>
                </a:solidFill>
              </a:rPr>
              <a:t>estion </a:t>
            </a:r>
            <a:r>
              <a:rPr lang="fr-FR" sz="2000" dirty="0">
                <a:solidFill>
                  <a:srgbClr val="FF0000"/>
                </a:solidFill>
              </a:rPr>
              <a:t>des commandes vers </a:t>
            </a:r>
            <a:r>
              <a:rPr lang="fr-FR" sz="2000" dirty="0" smtClean="0">
                <a:solidFill>
                  <a:srgbClr val="FF0000"/>
                </a:solidFill>
              </a:rPr>
              <a:t>la comptabilité générale</a:t>
            </a: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4" name="Image 3" descr="DMFVVCG gestion des commandes vers C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7276"/>
            <a:ext cx="9144000" cy="329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72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7650" y="165642"/>
            <a:ext cx="8623300" cy="109165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1600" b="1" dirty="0" smtClean="0">
                <a:solidFill>
                  <a:srgbClr val="FF0000"/>
                </a:solidFill>
              </a:rPr>
              <a:t>Les trois planches suivantes(1) sont pour l’essentiel issues de la comptabilité analytique classique </a:t>
            </a:r>
            <a:r>
              <a:rPr lang="fr-FR" sz="2800" b="1" dirty="0" smtClean="0">
                <a:solidFill>
                  <a:srgbClr val="4F81BD"/>
                </a:solidFill>
              </a:rPr>
              <a:t>(</a:t>
            </a:r>
            <a:r>
              <a:rPr lang="fr-FR" sz="2800" b="1" dirty="0">
                <a:solidFill>
                  <a:schemeClr val="accent1"/>
                </a:solidFill>
              </a:rPr>
              <a:t>A</a:t>
            </a:r>
            <a:r>
              <a:rPr lang="fr-FR" sz="2800" b="1" dirty="0" smtClean="0">
                <a:solidFill>
                  <a:schemeClr val="accent1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fr-FR" sz="1400" b="1" dirty="0" smtClean="0"/>
              <a:t>(pour plus de détails se reporter à DCGVCA4)</a:t>
            </a:r>
            <a:endParaRPr lang="fr-FR" sz="1400" b="1" dirty="0"/>
          </a:p>
        </p:txBody>
      </p:sp>
      <p:pic>
        <p:nvPicPr>
          <p:cNvPr id="4" name="Image 3" descr="CANASP sections principal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12532"/>
            <a:ext cx="9144001" cy="3750683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609600" y="6464842"/>
            <a:ext cx="3949700" cy="394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8 – CANASP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:</a:t>
            </a: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 CA sections principales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</p:spTree>
    <p:extLst>
      <p:ext uri="{BB962C8B-B14F-4D97-AF65-F5344CB8AC3E}">
        <p14:creationId xmlns:p14="http://schemas.microsoft.com/office/powerpoint/2010/main" val="313189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300113"/>
            <a:ext cx="3993815" cy="493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9 – CANASA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:</a:t>
            </a: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 CA sections annexes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  <p:pic>
        <p:nvPicPr>
          <p:cNvPr id="4" name="Image 3" descr="CANASA sections annex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3734"/>
            <a:ext cx="9181956" cy="396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633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71533" y="6166791"/>
            <a:ext cx="3128734" cy="445212"/>
          </a:xfrm>
        </p:spPr>
        <p:txBody>
          <a:bodyPr>
            <a:normAutofit/>
          </a:bodyPr>
          <a:lstStyle/>
          <a:p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10 – CANAPRO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:</a:t>
            </a: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 stade-produit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  <p:pic>
        <p:nvPicPr>
          <p:cNvPr id="4" name="Image 3" descr="CANAPRO stade-produi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706" y="1079606"/>
            <a:ext cx="9192706" cy="325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83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11 - MFLCOU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06794"/>
            <a:ext cx="8991600" cy="4940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4858" y="6117208"/>
            <a:ext cx="8514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11 </a:t>
            </a:r>
            <a:r>
              <a:rPr lang="fr-FR" dirty="0">
                <a:solidFill>
                  <a:srgbClr val="FF0000"/>
                </a:solidFill>
                <a:latin typeface="Eurostile"/>
                <a:cs typeface="Eurostile"/>
              </a:rPr>
              <a:t>– </a:t>
            </a:r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MFLUCOUT.XLS : </a:t>
            </a:r>
            <a:r>
              <a:rPr lang="fr-FR" dirty="0">
                <a:solidFill>
                  <a:srgbClr val="FF0000"/>
                </a:solidFill>
                <a:latin typeface="Eurostile"/>
                <a:cs typeface="Eurostile"/>
              </a:rPr>
              <a:t>mesure des flux de coûts vers l’établissement et vers la société</a:t>
            </a:r>
          </a:p>
          <a:p>
            <a:endParaRPr lang="fr-FR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</p:spTree>
    <p:extLst>
      <p:ext uri="{BB962C8B-B14F-4D97-AF65-F5344CB8AC3E}">
        <p14:creationId xmlns:p14="http://schemas.microsoft.com/office/powerpoint/2010/main" val="1986393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12 - MFLUVAL.XL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019"/>
            <a:ext cx="9144000" cy="47110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3138" y="6246363"/>
            <a:ext cx="6294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12 </a:t>
            </a:r>
            <a:r>
              <a:rPr lang="fr-FR" dirty="0">
                <a:solidFill>
                  <a:srgbClr val="FF0000"/>
                </a:solidFill>
                <a:latin typeface="Eurostile"/>
                <a:cs typeface="Eurostile"/>
              </a:rPr>
              <a:t>– </a:t>
            </a:r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MFLUVAL.XLS. </a:t>
            </a:r>
            <a:r>
              <a:rPr lang="fr-FR" dirty="0">
                <a:solidFill>
                  <a:srgbClr val="FF0000"/>
                </a:solidFill>
                <a:latin typeface="Eurostile"/>
                <a:cs typeface="Eurostile"/>
              </a:rPr>
              <a:t>: mesure des flux de valeurs vers la société</a:t>
            </a:r>
          </a:p>
        </p:txBody>
      </p:sp>
    </p:spTree>
    <p:extLst>
      <p:ext uri="{BB962C8B-B14F-4D97-AF65-F5344CB8AC3E}">
        <p14:creationId xmlns:p14="http://schemas.microsoft.com/office/powerpoint/2010/main" val="280709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789687"/>
          </a:xfrm>
        </p:spPr>
        <p:txBody>
          <a:bodyPr/>
          <a:lstStyle/>
          <a:p>
            <a:r>
              <a:rPr lang="fr-FR" dirty="0" smtClean="0"/>
              <a:t>Pour suivre la progression de la comptabilité des flux,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on aborde la gestion du </a:t>
            </a:r>
            <a:r>
              <a:rPr lang="fr-FR" dirty="0" smtClean="0"/>
              <a:t>moniteur</a:t>
            </a:r>
            <a:br>
              <a:rPr lang="fr-FR" dirty="0" smtClean="0"/>
            </a:br>
            <a:r>
              <a:rPr lang="fr-FR" sz="2600" dirty="0" smtClean="0"/>
              <a:t>(YMONIT1</a:t>
            </a:r>
            <a:r>
              <a:rPr lang="fr-FR" sz="2600" dirty="0"/>
              <a:t>.XLS, </a:t>
            </a:r>
            <a:r>
              <a:rPr lang="fr-FR" sz="2600" dirty="0" smtClean="0"/>
              <a:t>YMONIT2.XLS</a:t>
            </a:r>
            <a:r>
              <a:rPr lang="fr-FR" sz="2600" dirty="0"/>
              <a:t>, </a:t>
            </a:r>
            <a:r>
              <a:rPr lang="fr-FR" sz="2600" dirty="0" smtClean="0"/>
              <a:t>YMONIT3.XLS</a:t>
            </a:r>
            <a:r>
              <a:rPr lang="fr-FR" sz="2600" dirty="0"/>
              <a:t>, </a:t>
            </a:r>
            <a:r>
              <a:rPr lang="fr-FR" sz="2600" dirty="0" smtClean="0"/>
              <a:t>YMONIT4.XLS)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409616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383291"/>
            <a:ext cx="9143999" cy="326804"/>
          </a:xfrm>
        </p:spPr>
        <p:txBody>
          <a:bodyPr>
            <a:normAutofit fontScale="90000"/>
          </a:bodyPr>
          <a:lstStyle/>
          <a:p>
            <a:r>
              <a:rPr lang="fr-FR" sz="2000" dirty="0" smtClean="0">
                <a:latin typeface="Eurostile"/>
                <a:cs typeface="Eurostile"/>
              </a:rPr>
              <a:t>Schéma général du modèle</a:t>
            </a:r>
            <a:endParaRPr lang="fr-FR" sz="2000" dirty="0">
              <a:latin typeface="Eurostile"/>
              <a:cs typeface="Eurostile"/>
            </a:endParaRPr>
          </a:p>
        </p:txBody>
      </p:sp>
      <p:pic>
        <p:nvPicPr>
          <p:cNvPr id="7" name="Image 6" descr="schéma génér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12" y="0"/>
            <a:ext cx="6647840" cy="640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28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7523" y="6193905"/>
            <a:ext cx="7179134" cy="664095"/>
          </a:xfrm>
        </p:spPr>
        <p:txBody>
          <a:bodyPr>
            <a:normAutofit fontScale="90000"/>
          </a:bodyPr>
          <a:lstStyle/>
          <a:p>
            <a:r>
              <a:rPr lang="fr-FR" sz="2000" dirty="0" smtClean="0">
                <a:latin typeface="Eurostile"/>
                <a:cs typeface="Eurostile"/>
              </a:rPr>
              <a:t>STRUCENT.XLS – </a:t>
            </a:r>
            <a:r>
              <a:rPr lang="fr-FR" sz="2000" dirty="0"/>
              <a:t>structure paramétrable de l’entreprise </a:t>
            </a:r>
            <a:r>
              <a:rPr lang="fr-FR" sz="2000" dirty="0" smtClean="0"/>
              <a:t>SUIVFLUX</a:t>
            </a:r>
            <a:r>
              <a:rPr lang="fr-FR" sz="2000" dirty="0"/>
              <a:t> </a:t>
            </a:r>
            <a:r>
              <a:rPr lang="fr-FR" sz="2000" dirty="0" smtClean="0"/>
              <a:t> (1) </a:t>
            </a:r>
            <a:r>
              <a:rPr lang="fr-FR" sz="2000" dirty="0" smtClean="0">
                <a:solidFill>
                  <a:schemeClr val="bg1">
                    <a:lumMod val="65000"/>
                  </a:schemeClr>
                </a:solidFill>
                <a:latin typeface="Eurostile"/>
                <a:cs typeface="Eurostile"/>
              </a:rPr>
              <a:t>important à consulter</a:t>
            </a:r>
            <a:endParaRPr lang="fr-FR" dirty="0"/>
          </a:p>
        </p:txBody>
      </p:sp>
      <p:pic>
        <p:nvPicPr>
          <p:cNvPr id="6" name="Image 5" descr="STRUCENT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68" y="-1"/>
            <a:ext cx="6603796" cy="619390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088251" y="5105476"/>
            <a:ext cx="194149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300" dirty="0" smtClean="0">
                <a:solidFill>
                  <a:srgbClr val="FF0000"/>
                </a:solidFill>
                <a:latin typeface="Eurostile"/>
                <a:cs typeface="Eurostile"/>
              </a:rPr>
              <a:t>Pour accéder</a:t>
            </a:r>
          </a:p>
          <a:p>
            <a:pPr algn="ctr"/>
            <a:r>
              <a:rPr lang="fr-FR" sz="1300" dirty="0" smtClean="0">
                <a:solidFill>
                  <a:srgbClr val="FF0000"/>
                </a:solidFill>
                <a:latin typeface="Eurostile"/>
                <a:cs typeface="Eurostile"/>
              </a:rPr>
              <a:t> à la suite de la structure, </a:t>
            </a:r>
          </a:p>
          <a:p>
            <a:pPr algn="ctr"/>
            <a:r>
              <a:rPr lang="fr-FR" sz="1300" dirty="0" smtClean="0">
                <a:solidFill>
                  <a:srgbClr val="FF0000"/>
                </a:solidFill>
                <a:latin typeface="Eurostile"/>
                <a:cs typeface="Eurostile"/>
              </a:rPr>
              <a:t>se reporter à la feuille</a:t>
            </a:r>
          </a:p>
          <a:p>
            <a:pPr algn="ctr"/>
            <a:r>
              <a:rPr lang="fr-FR" sz="1300" dirty="0" smtClean="0">
                <a:solidFill>
                  <a:srgbClr val="FF0000"/>
                </a:solidFill>
                <a:latin typeface="Eurostile"/>
                <a:cs typeface="Eurostile"/>
              </a:rPr>
              <a:t> STRUCENT.XLS</a:t>
            </a:r>
            <a:endParaRPr lang="fr-FR" sz="13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</p:spTree>
    <p:extLst>
      <p:ext uri="{BB962C8B-B14F-4D97-AF65-F5344CB8AC3E}">
        <p14:creationId xmlns:p14="http://schemas.microsoft.com/office/powerpoint/2010/main" val="706502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6189152"/>
            <a:ext cx="3715510" cy="419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latin typeface="Eurostile"/>
                <a:cs typeface="Eurostile"/>
              </a:rPr>
              <a:t>GUIDE.XLS – </a:t>
            </a:r>
            <a:r>
              <a:rPr lang="fr-FR" sz="1800" dirty="0" smtClean="0">
                <a:solidFill>
                  <a:schemeClr val="bg1">
                    <a:lumMod val="65000"/>
                  </a:schemeClr>
                </a:solidFill>
                <a:latin typeface="Eurostile"/>
                <a:cs typeface="Eurostile"/>
              </a:rPr>
              <a:t>important à consulter</a:t>
            </a:r>
            <a:endParaRPr lang="fr-FR" sz="1800" dirty="0">
              <a:solidFill>
                <a:schemeClr val="bg1">
                  <a:lumMod val="65000"/>
                </a:schemeClr>
              </a:solidFill>
              <a:latin typeface="Eurostile"/>
              <a:cs typeface="Eurostile"/>
            </a:endParaRPr>
          </a:p>
        </p:txBody>
      </p:sp>
      <p:pic>
        <p:nvPicPr>
          <p:cNvPr id="6" name="Image 5" descr="sommaire du guid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115"/>
            <a:ext cx="9940134" cy="564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5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6189152"/>
            <a:ext cx="7888219" cy="419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1 - COMPTAGE.XLS :</a:t>
            </a:r>
            <a:r>
              <a:rPr lang="fr-FR" sz="1800" dirty="0" smtClean="0">
                <a:latin typeface="Eurostile"/>
                <a:cs typeface="Eurostile"/>
              </a:rPr>
              <a:t>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données en provenance de la comptabilité générale</a:t>
            </a:r>
          </a:p>
        </p:txBody>
      </p:sp>
      <p:pic>
        <p:nvPicPr>
          <p:cNvPr id="4" name="Image 3" descr="COMPTA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3" y="103599"/>
            <a:ext cx="8680900" cy="576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65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6271652"/>
            <a:ext cx="7953013" cy="446648"/>
          </a:xfrm>
        </p:spPr>
        <p:txBody>
          <a:bodyPr>
            <a:norm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2 – NORMESC : normes </a:t>
            </a:r>
            <a:r>
              <a:rPr lang="fr-FR" sz="1800" dirty="0">
                <a:solidFill>
                  <a:srgbClr val="FF0000"/>
                </a:solidFill>
                <a:latin typeface="Eurostile"/>
                <a:cs typeface="Eurostile"/>
              </a:rPr>
              <a:t>de consommation de natures et de prestations annexes</a:t>
            </a:r>
          </a:p>
        </p:txBody>
      </p:sp>
      <p:pic>
        <p:nvPicPr>
          <p:cNvPr id="4" name="Image 3" descr="NORMESC  normes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927100"/>
            <a:ext cx="9144001" cy="446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93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5465" y="6070910"/>
            <a:ext cx="4527313" cy="409939"/>
          </a:xfrm>
        </p:spPr>
        <p:txBody>
          <a:bodyPr>
            <a:norm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3 – NORMESP : normes de production 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  <p:pic>
        <p:nvPicPr>
          <p:cNvPr id="3" name="Image 2" descr="NORMESP production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8" y="791076"/>
            <a:ext cx="9027371" cy="444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32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HEMA1.XLS enchainement des tonnag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480" y="1"/>
            <a:ext cx="5301166" cy="62734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2825" y="6378941"/>
            <a:ext cx="7373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SCHEMA1, SCHEMA2, SCHEMA3, SCHEMA4, </a:t>
            </a:r>
            <a:r>
              <a:rPr lang="fr-FR" dirty="0">
                <a:solidFill>
                  <a:srgbClr val="FF0000"/>
                </a:solidFill>
                <a:latin typeface="Eurostile"/>
                <a:cs typeface="Eurostile"/>
              </a:rPr>
              <a:t>enchainement des </a:t>
            </a:r>
            <a:r>
              <a:rPr lang="fr-FR" dirty="0" smtClean="0">
                <a:solidFill>
                  <a:srgbClr val="FF0000"/>
                </a:solidFill>
                <a:latin typeface="Eurostile"/>
                <a:cs typeface="Eurostile"/>
              </a:rPr>
              <a:t>tonnages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067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BEXPL contrôle budgétai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571"/>
            <a:ext cx="9099367" cy="5118394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46233" y="5918492"/>
            <a:ext cx="5549987" cy="482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solidFill>
                  <a:srgbClr val="FF0000"/>
                </a:solidFill>
                <a:latin typeface="Eurostile"/>
                <a:cs typeface="Eurostile"/>
              </a:rPr>
              <a:t>4 – CBEXPL : vers le contrôle budgétaire d’exploitation</a:t>
            </a:r>
            <a:endParaRPr lang="fr-FR" sz="1800" dirty="0">
              <a:solidFill>
                <a:srgbClr val="FF0000"/>
              </a:solidFill>
              <a:latin typeface="Eurostile"/>
              <a:cs typeface="Eurostile"/>
            </a:endParaRPr>
          </a:p>
        </p:txBody>
      </p:sp>
    </p:spTree>
    <p:extLst>
      <p:ext uri="{BB962C8B-B14F-4D97-AF65-F5344CB8AC3E}">
        <p14:creationId xmlns:p14="http://schemas.microsoft.com/office/powerpoint/2010/main" val="2934372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</TotalTime>
  <Words>257</Words>
  <Application>Microsoft Macintosh PowerPoint</Application>
  <PresentationFormat>Présentation à l'écran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Présentation PowerPoint</vt:lpstr>
      <vt:lpstr>Schéma général du modèle</vt:lpstr>
      <vt:lpstr>STRUCENT.XLS – structure paramétrable de l’entreprise SUIVFLUX  (1) important à consulter</vt:lpstr>
      <vt:lpstr>Présentation PowerPoint</vt:lpstr>
      <vt:lpstr>Présentation PowerPoint</vt:lpstr>
      <vt:lpstr>2 – NORMESC : normes de consommation de natures et de prestations annexes</vt:lpstr>
      <vt:lpstr>3 – NORMESP : normes de production </vt:lpstr>
      <vt:lpstr>Présentation PowerPoint</vt:lpstr>
      <vt:lpstr>Présentation PowerPoint</vt:lpstr>
      <vt:lpstr>5 - DMFCVMO1, DMFCVMO2, DMFCVMO3, DMFCVMO4   : flux de coûts vers Moniteur</vt:lpstr>
      <vt:lpstr>6 – DMFVVMO1, DMFVVMO2, DMFVVMO3, DMFVVMO4 : flux de valeurs vers moniteur </vt:lpstr>
      <vt:lpstr>7 – DMFVVCG : gestion des commandes vers la comptabilité générale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suivre la progression de la comptabilité des flux,  on aborde la gestion du moniteur (YMONIT1.XLS, YMONIT2.XLS, YMONIT3.XLS, YMONIT4.XLS)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69</cp:revision>
  <dcterms:created xsi:type="dcterms:W3CDTF">2014-01-09T10:42:45Z</dcterms:created>
  <dcterms:modified xsi:type="dcterms:W3CDTF">2014-01-14T08:56:46Z</dcterms:modified>
</cp:coreProperties>
</file>